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9" r:id="rId4"/>
    <p:sldId id="267" r:id="rId5"/>
    <p:sldId id="258" r:id="rId6"/>
    <p:sldId id="257" r:id="rId7"/>
    <p:sldId id="268" r:id="rId8"/>
    <p:sldId id="263" r:id="rId9"/>
    <p:sldId id="264" r:id="rId10"/>
    <p:sldId id="270" r:id="rId11"/>
    <p:sldId id="274" r:id="rId12"/>
    <p:sldId id="273" r:id="rId13"/>
    <p:sldId id="275" r:id="rId14"/>
    <p:sldId id="266" r:id="rId15"/>
    <p:sldId id="262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14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71BBB2-3B95-4F4A-AFDA-88C5886D019E}" type="doc">
      <dgm:prSet loTypeId="urn:microsoft.com/office/officeart/2005/8/layout/default#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B142CCC2-9958-453F-9E57-84C3DDDFDAFD}">
      <dgm:prSet phldrT="[Текст]"/>
      <dgm:spPr/>
      <dgm:t>
        <a:bodyPr/>
        <a:lstStyle/>
        <a:p>
          <a:r>
            <a:rPr lang="ru-RU" dirty="0"/>
            <a:t>Знания</a:t>
          </a:r>
        </a:p>
      </dgm:t>
    </dgm:pt>
    <dgm:pt modelId="{D92F6C63-D5DF-4080-B19C-BE7604D2EB87}" type="parTrans" cxnId="{84307D80-1AC2-4465-8CCE-1CC1CBB181C7}">
      <dgm:prSet/>
      <dgm:spPr/>
      <dgm:t>
        <a:bodyPr/>
        <a:lstStyle/>
        <a:p>
          <a:endParaRPr lang="ru-RU"/>
        </a:p>
      </dgm:t>
    </dgm:pt>
    <dgm:pt modelId="{D0493814-1925-4F08-895B-1A3154D92AB3}" type="sibTrans" cxnId="{84307D80-1AC2-4465-8CCE-1CC1CBB181C7}">
      <dgm:prSet/>
      <dgm:spPr/>
      <dgm:t>
        <a:bodyPr/>
        <a:lstStyle/>
        <a:p>
          <a:endParaRPr lang="ru-RU"/>
        </a:p>
      </dgm:t>
    </dgm:pt>
    <dgm:pt modelId="{4AD65799-02DF-49EE-B811-E2CC7C8D6921}">
      <dgm:prSet phldrT="[Текст]"/>
      <dgm:spPr/>
      <dgm:t>
        <a:bodyPr/>
        <a:lstStyle/>
        <a:p>
          <a:r>
            <a:rPr lang="ru-RU" dirty="0"/>
            <a:t>Ценности</a:t>
          </a:r>
        </a:p>
      </dgm:t>
    </dgm:pt>
    <dgm:pt modelId="{C793D9C5-E243-45FD-8AEF-94D58E2038E0}" type="parTrans" cxnId="{1BB66347-1B13-4465-9FC3-739DA3630D15}">
      <dgm:prSet/>
      <dgm:spPr/>
      <dgm:t>
        <a:bodyPr/>
        <a:lstStyle/>
        <a:p>
          <a:endParaRPr lang="ru-RU"/>
        </a:p>
      </dgm:t>
    </dgm:pt>
    <dgm:pt modelId="{7B708D2C-4772-40B9-B82E-1F82C7B84AF5}" type="sibTrans" cxnId="{1BB66347-1B13-4465-9FC3-739DA3630D15}">
      <dgm:prSet/>
      <dgm:spPr/>
      <dgm:t>
        <a:bodyPr/>
        <a:lstStyle/>
        <a:p>
          <a:endParaRPr lang="ru-RU"/>
        </a:p>
      </dgm:t>
    </dgm:pt>
    <dgm:pt modelId="{ECB43AE4-3706-4F18-BDF2-B5153C407165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Отношения</a:t>
          </a:r>
        </a:p>
      </dgm:t>
    </dgm:pt>
    <dgm:pt modelId="{9E8DD36D-1BAD-4AF7-9C6B-1ACB69799E78}" type="parTrans" cxnId="{13F57F1F-3C5C-4472-9C09-858D54137714}">
      <dgm:prSet/>
      <dgm:spPr/>
      <dgm:t>
        <a:bodyPr/>
        <a:lstStyle/>
        <a:p>
          <a:endParaRPr lang="ru-RU"/>
        </a:p>
      </dgm:t>
    </dgm:pt>
    <dgm:pt modelId="{405C06FE-09D1-4A45-B1F3-40EF0B85D1FD}" type="sibTrans" cxnId="{13F57F1F-3C5C-4472-9C09-858D54137714}">
      <dgm:prSet/>
      <dgm:spPr/>
      <dgm:t>
        <a:bodyPr/>
        <a:lstStyle/>
        <a:p>
          <a:endParaRPr lang="ru-RU"/>
        </a:p>
      </dgm:t>
    </dgm:pt>
    <dgm:pt modelId="{7800CD08-B22A-4CC1-95D9-632E538E9A94}">
      <dgm:prSet/>
      <dgm:spPr/>
      <dgm:t>
        <a:bodyPr/>
        <a:lstStyle/>
        <a:p>
          <a:r>
            <a:rPr lang="ru-RU" dirty="0"/>
            <a:t>Умения</a:t>
          </a:r>
        </a:p>
      </dgm:t>
    </dgm:pt>
    <dgm:pt modelId="{E8CB679F-F7DE-40FA-89C5-A7C3B10DF7C3}" type="parTrans" cxnId="{852CB4F8-6883-48BF-80CE-AD980301C90E}">
      <dgm:prSet/>
      <dgm:spPr/>
      <dgm:t>
        <a:bodyPr/>
        <a:lstStyle/>
        <a:p>
          <a:endParaRPr lang="ru-RU"/>
        </a:p>
      </dgm:t>
    </dgm:pt>
    <dgm:pt modelId="{64581636-0952-4982-AF95-B2B481915CC9}" type="sibTrans" cxnId="{852CB4F8-6883-48BF-80CE-AD980301C90E}">
      <dgm:prSet/>
      <dgm:spPr/>
      <dgm:t>
        <a:bodyPr/>
        <a:lstStyle/>
        <a:p>
          <a:endParaRPr lang="ru-RU"/>
        </a:p>
      </dgm:t>
    </dgm:pt>
    <dgm:pt modelId="{E8AFFC25-F943-4533-861C-12BC78C2A366}" type="pres">
      <dgm:prSet presAssocID="{DD71BBB2-3B95-4F4A-AFDA-88C5886D01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13F6C4-3915-4B09-B99E-D5747F9E3544}" type="pres">
      <dgm:prSet presAssocID="{B142CCC2-9958-453F-9E57-84C3DDDFDAF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9E8AB-8D93-4AE4-B0F6-CE32D27B406C}" type="pres">
      <dgm:prSet presAssocID="{D0493814-1925-4F08-895B-1A3154D92AB3}" presName="sibTrans" presStyleCnt="0"/>
      <dgm:spPr/>
    </dgm:pt>
    <dgm:pt modelId="{22358AA3-D8B5-4A28-8F07-6A009A5D211F}" type="pres">
      <dgm:prSet presAssocID="{7800CD08-B22A-4CC1-95D9-632E538E9A9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532DD-C405-4700-BD05-FEE4B0A217CA}" type="pres">
      <dgm:prSet presAssocID="{64581636-0952-4982-AF95-B2B481915CC9}" presName="sibTrans" presStyleCnt="0"/>
      <dgm:spPr/>
    </dgm:pt>
    <dgm:pt modelId="{DDA922F8-2A8C-413A-9E98-F5DE352AC460}" type="pres">
      <dgm:prSet presAssocID="{4AD65799-02DF-49EE-B811-E2CC7C8D692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8B39D-B46C-4080-8A01-C7976470F603}" type="pres">
      <dgm:prSet presAssocID="{7B708D2C-4772-40B9-B82E-1F82C7B84AF5}" presName="sibTrans" presStyleCnt="0"/>
      <dgm:spPr/>
    </dgm:pt>
    <dgm:pt modelId="{A23CCFA6-316A-4C9B-B083-FB7E4139194B}" type="pres">
      <dgm:prSet presAssocID="{ECB43AE4-3706-4F18-BDF2-B5153C40716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2CB4F8-6883-48BF-80CE-AD980301C90E}" srcId="{DD71BBB2-3B95-4F4A-AFDA-88C5886D019E}" destId="{7800CD08-B22A-4CC1-95D9-632E538E9A94}" srcOrd="1" destOrd="0" parTransId="{E8CB679F-F7DE-40FA-89C5-A7C3B10DF7C3}" sibTransId="{64581636-0952-4982-AF95-B2B481915CC9}"/>
    <dgm:cxn modelId="{4A868481-1EB6-4884-80D9-B9657396F740}" type="presOf" srcId="{4AD65799-02DF-49EE-B811-E2CC7C8D6921}" destId="{DDA922F8-2A8C-413A-9E98-F5DE352AC460}" srcOrd="0" destOrd="0" presId="urn:microsoft.com/office/officeart/2005/8/layout/default#1"/>
    <dgm:cxn modelId="{84307D80-1AC2-4465-8CCE-1CC1CBB181C7}" srcId="{DD71BBB2-3B95-4F4A-AFDA-88C5886D019E}" destId="{B142CCC2-9958-453F-9E57-84C3DDDFDAFD}" srcOrd="0" destOrd="0" parTransId="{D92F6C63-D5DF-4080-B19C-BE7604D2EB87}" sibTransId="{D0493814-1925-4F08-895B-1A3154D92AB3}"/>
    <dgm:cxn modelId="{938A9F44-2A16-4FCD-82D5-6A6345B80FA3}" type="presOf" srcId="{ECB43AE4-3706-4F18-BDF2-B5153C407165}" destId="{A23CCFA6-316A-4C9B-B083-FB7E4139194B}" srcOrd="0" destOrd="0" presId="urn:microsoft.com/office/officeart/2005/8/layout/default#1"/>
    <dgm:cxn modelId="{0A5B7971-9D3E-4F9B-9E10-2AE00537D464}" type="presOf" srcId="{DD71BBB2-3B95-4F4A-AFDA-88C5886D019E}" destId="{E8AFFC25-F943-4533-861C-12BC78C2A366}" srcOrd="0" destOrd="0" presId="urn:microsoft.com/office/officeart/2005/8/layout/default#1"/>
    <dgm:cxn modelId="{A985A344-F108-4FA2-9F64-3D9D772DDDC5}" type="presOf" srcId="{7800CD08-B22A-4CC1-95D9-632E538E9A94}" destId="{22358AA3-D8B5-4A28-8F07-6A009A5D211F}" srcOrd="0" destOrd="0" presId="urn:microsoft.com/office/officeart/2005/8/layout/default#1"/>
    <dgm:cxn modelId="{38A0BA73-EFFB-4537-8E47-C8F1088BFB6A}" type="presOf" srcId="{B142CCC2-9958-453F-9E57-84C3DDDFDAFD}" destId="{0B13F6C4-3915-4B09-B99E-D5747F9E3544}" srcOrd="0" destOrd="0" presId="urn:microsoft.com/office/officeart/2005/8/layout/default#1"/>
    <dgm:cxn modelId="{13F57F1F-3C5C-4472-9C09-858D54137714}" srcId="{DD71BBB2-3B95-4F4A-AFDA-88C5886D019E}" destId="{ECB43AE4-3706-4F18-BDF2-B5153C407165}" srcOrd="3" destOrd="0" parTransId="{9E8DD36D-1BAD-4AF7-9C6B-1ACB69799E78}" sibTransId="{405C06FE-09D1-4A45-B1F3-40EF0B85D1FD}"/>
    <dgm:cxn modelId="{1BB66347-1B13-4465-9FC3-739DA3630D15}" srcId="{DD71BBB2-3B95-4F4A-AFDA-88C5886D019E}" destId="{4AD65799-02DF-49EE-B811-E2CC7C8D6921}" srcOrd="2" destOrd="0" parTransId="{C793D9C5-E243-45FD-8AEF-94D58E2038E0}" sibTransId="{7B708D2C-4772-40B9-B82E-1F82C7B84AF5}"/>
    <dgm:cxn modelId="{14F06965-904B-4061-BB73-AEA6B1794A7A}" type="presParOf" srcId="{E8AFFC25-F943-4533-861C-12BC78C2A366}" destId="{0B13F6C4-3915-4B09-B99E-D5747F9E3544}" srcOrd="0" destOrd="0" presId="urn:microsoft.com/office/officeart/2005/8/layout/default#1"/>
    <dgm:cxn modelId="{34D8883D-D9D2-4DCF-9A2C-34900EE06430}" type="presParOf" srcId="{E8AFFC25-F943-4533-861C-12BC78C2A366}" destId="{5FE9E8AB-8D93-4AE4-B0F6-CE32D27B406C}" srcOrd="1" destOrd="0" presId="urn:microsoft.com/office/officeart/2005/8/layout/default#1"/>
    <dgm:cxn modelId="{BB94D51A-0154-422C-A398-8810A0098C3B}" type="presParOf" srcId="{E8AFFC25-F943-4533-861C-12BC78C2A366}" destId="{22358AA3-D8B5-4A28-8F07-6A009A5D211F}" srcOrd="2" destOrd="0" presId="urn:microsoft.com/office/officeart/2005/8/layout/default#1"/>
    <dgm:cxn modelId="{E5170FA4-74EC-48F3-A166-5B0DB7A88B58}" type="presParOf" srcId="{E8AFFC25-F943-4533-861C-12BC78C2A366}" destId="{BAA532DD-C405-4700-BD05-FEE4B0A217CA}" srcOrd="3" destOrd="0" presId="urn:microsoft.com/office/officeart/2005/8/layout/default#1"/>
    <dgm:cxn modelId="{7D5B6B4B-94AA-401A-89B2-46B0241F0018}" type="presParOf" srcId="{E8AFFC25-F943-4533-861C-12BC78C2A366}" destId="{DDA922F8-2A8C-413A-9E98-F5DE352AC460}" srcOrd="4" destOrd="0" presId="urn:microsoft.com/office/officeart/2005/8/layout/default#1"/>
    <dgm:cxn modelId="{62B1A7E3-D2EE-429D-B7C5-AC477548E45A}" type="presParOf" srcId="{E8AFFC25-F943-4533-861C-12BC78C2A366}" destId="{E018B39D-B46C-4080-8A01-C7976470F603}" srcOrd="5" destOrd="0" presId="urn:microsoft.com/office/officeart/2005/8/layout/default#1"/>
    <dgm:cxn modelId="{D3460FA6-7581-4C11-B9CD-94430DCD15FD}" type="presParOf" srcId="{E8AFFC25-F943-4533-861C-12BC78C2A366}" destId="{A23CCFA6-316A-4C9B-B083-FB7E4139194B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13F6C4-3915-4B09-B99E-D5747F9E3544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/>
            <a:t>Знания</a:t>
          </a:r>
        </a:p>
      </dsp:txBody>
      <dsp:txXfrm>
        <a:off x="744" y="145603"/>
        <a:ext cx="2902148" cy="1741289"/>
      </dsp:txXfrm>
    </dsp:sp>
    <dsp:sp modelId="{22358AA3-D8B5-4A28-8F07-6A009A5D211F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/>
            <a:t>Умения</a:t>
          </a:r>
        </a:p>
      </dsp:txBody>
      <dsp:txXfrm>
        <a:off x="3193107" y="145603"/>
        <a:ext cx="2902148" cy="1741289"/>
      </dsp:txXfrm>
    </dsp:sp>
    <dsp:sp modelId="{DDA922F8-2A8C-413A-9E98-F5DE352AC460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kern="1200" dirty="0"/>
            <a:t>Ценности</a:t>
          </a:r>
        </a:p>
      </dsp:txBody>
      <dsp:txXfrm>
        <a:off x="744" y="2177107"/>
        <a:ext cx="2902148" cy="1741289"/>
      </dsp:txXfrm>
    </dsp:sp>
    <dsp:sp modelId="{A23CCFA6-316A-4C9B-B083-FB7E4139194B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100" kern="1200" dirty="0"/>
            <a:t>Отношения</a:t>
          </a:r>
        </a:p>
      </dsp:txBody>
      <dsp:txXfrm>
        <a:off x="3193107" y="2177107"/>
        <a:ext cx="2902148" cy="1741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223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703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46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320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120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585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040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43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478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506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145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9A111-576D-4752-AA25-039DD562BCE5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E34AD-9422-402C-9F99-98E8B45694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9" t="29258"/>
          <a:stretch/>
        </p:blipFill>
        <p:spPr>
          <a:xfrm>
            <a:off x="178333" y="1052736"/>
            <a:ext cx="8191113" cy="54714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8868" y="2606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</a:rPr>
              <a:t>«Глобальные компетенции - современный вызов для образования»</a:t>
            </a:r>
            <a: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endParaRPr lang="ru-RU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0032" y="5589240"/>
            <a:ext cx="4519238" cy="10325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Черкасова Е.А.,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заместитель директора по УР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МБОУ «БСОШ №2»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82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Степень овладения </a:t>
            </a:r>
            <a:r>
              <a:rPr lang="ru-RU" sz="2800" b="1" dirty="0" smtClean="0">
                <a:solidFill>
                  <a:srgbClr val="FF0000"/>
                </a:solidFill>
              </a:rPr>
              <a:t>выражается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в </a:t>
            </a:r>
            <a:r>
              <a:rPr lang="ru-RU" sz="2800" b="1" dirty="0">
                <a:solidFill>
                  <a:srgbClr val="FF0000"/>
                </a:solidFill>
              </a:rPr>
              <a:t>способности ученика:</a:t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критически рассматривать с различных точек зрения вопросы и ситуации глобального характера и межкультурного взаимодействия и эффективно действовать в этих ситуациях;</a:t>
            </a:r>
          </a:p>
          <a:p>
            <a:pPr lvl="0"/>
            <a:r>
              <a:rPr lang="ru-RU" dirty="0"/>
              <a:t>осознавать, каким образом культурные, религиозные, политические, расовые и иные различия могут оказывать влияние на суждения, взгляды и мировоззрение;</a:t>
            </a:r>
          </a:p>
          <a:p>
            <a:pPr lvl="0"/>
            <a:r>
              <a:rPr lang="ru-RU" dirty="0"/>
              <a:t>вступать в открытое, уважительное и эффективное взаимодействие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86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Структура глобальных компетенций 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801790283"/>
              </p:ext>
            </p:extLst>
          </p:nvPr>
        </p:nvGraphicFramePr>
        <p:xfrm>
          <a:off x="1524001" y="139700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7CD5B-6C06-474F-AE96-E99D0760959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43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Формирование глобальных компетенций: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предметных результатах освоения программы общего образования с учетом общих требований стандарта и специфики содержания предметных областей (предметы «обществознание», «география», «биология», «история», «иностранный язык», «основы духовно-нравственной культуры народов России»),</a:t>
            </a:r>
          </a:p>
          <a:p>
            <a:r>
              <a:rPr lang="ru-RU" dirty="0" smtClean="0"/>
              <a:t> </a:t>
            </a:r>
            <a:r>
              <a:rPr lang="ru-RU" dirty="0"/>
              <a:t>в предметных результатах освоения программы по годам обучения, подлежащих промежуточной и итоговой аттестации (</a:t>
            </a:r>
            <a:r>
              <a:rPr lang="ru-RU" dirty="0" smtClean="0"/>
              <a:t>предметы «</a:t>
            </a:r>
            <a:r>
              <a:rPr lang="ru-RU" dirty="0"/>
              <a:t>обществознание», «география», «биология», «история»),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err="1"/>
              <a:t>метапредметных</a:t>
            </a:r>
            <a:r>
              <a:rPr lang="ru-RU" dirty="0"/>
              <a:t> образовательных </a:t>
            </a:r>
            <a:r>
              <a:rPr lang="ru-RU" dirty="0" smtClean="0"/>
              <a:t>результатах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88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Формирование глобальных компетентностей на </a:t>
            </a:r>
            <a:r>
              <a:rPr lang="ru-RU" sz="3600" b="1" dirty="0" smtClean="0">
                <a:solidFill>
                  <a:srgbClr val="FF0000"/>
                </a:solidFill>
              </a:rPr>
              <a:t>уроках в структуре УУД: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овладение </a:t>
            </a:r>
            <a:r>
              <a:rPr lang="ru-RU" dirty="0"/>
              <a:t>знаниями о процессе глобализации, его проявлении во всех сферах и влиянии на все стороны жизни человека и общества;</a:t>
            </a:r>
          </a:p>
          <a:p>
            <a:pPr lvl="0"/>
            <a:r>
              <a:rPr lang="ru-RU" dirty="0"/>
              <a:t>формирование аналитического и критического мышления;</a:t>
            </a:r>
          </a:p>
          <a:p>
            <a:pPr lvl="0"/>
            <a:r>
              <a:rPr lang="ru-RU" dirty="0"/>
              <a:t>осознание собственной культурной идентичности и понимание культурного многообразия мира;</a:t>
            </a:r>
          </a:p>
          <a:p>
            <a:pPr lvl="0"/>
            <a:r>
              <a:rPr lang="ru-RU" dirty="0"/>
              <a:t>освоение опыта отношения к различным культурам, основанного на понимании ценности культурного многообразия.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231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3" t="10513" r="18811" b="3847"/>
          <a:stretch/>
        </p:blipFill>
        <p:spPr bwMode="auto">
          <a:xfrm>
            <a:off x="-34698" y="13209"/>
            <a:ext cx="8956507" cy="676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403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Задачи, которые предстоит решить педагогическому коллективу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В условиях предметного обучения преодолеть «раздробление» предметного содержания в области глобальных проблем между учебными дисциплинами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Добиваться выполнения требований к </a:t>
            </a:r>
            <a:r>
              <a:rPr lang="ru-RU" dirty="0" err="1"/>
              <a:t>метапредметным</a:t>
            </a:r>
            <a:r>
              <a:rPr lang="ru-RU" dirty="0"/>
              <a:t> результатам образовательного процесса, используя различные формы </a:t>
            </a:r>
            <a:r>
              <a:rPr lang="ru-RU" dirty="0" err="1"/>
              <a:t>межпредметной</a:t>
            </a:r>
            <a:r>
              <a:rPr lang="ru-RU" dirty="0"/>
              <a:t> интеграции </a:t>
            </a:r>
            <a:endParaRPr lang="ru-RU" dirty="0" smtClean="0"/>
          </a:p>
          <a:p>
            <a:r>
              <a:rPr lang="ru-RU" dirty="0" smtClean="0"/>
              <a:t>Осознать</a:t>
            </a:r>
            <a:r>
              <a:rPr lang="ru-RU" dirty="0"/>
              <a:t>, что на понимание сущности межкультурного взаимодействия влияют не только учебные возможности отдельных дисциплин, но и атмосфера и стиль школьной жизни в целом, особенности различных взаимодействий, в которые вступают ученики на уроках, во внеурочное время.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Реализовать на практике личностно-ориентированный подход, осуществлять уважительное сотрудничество всех участников образовательного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15701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Глобальные компетенции - современный вызов для </a:t>
            </a:r>
            <a:r>
              <a:rPr lang="ru-RU" sz="2800" b="1" dirty="0" smtClean="0">
                <a:solidFill>
                  <a:srgbClr val="FF0000"/>
                </a:solidFill>
              </a:rPr>
              <a:t>образования: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Формирование </a:t>
            </a:r>
            <a:r>
              <a:rPr lang="ru-RU" dirty="0"/>
              <a:t>глобальной компетентности – это составная часть целостного учебно – воспитательного процесса, который отражает объективную необходимость, связанную с требованиями времени, и субъективный запрос мотивированных </a:t>
            </a:r>
            <a:r>
              <a:rPr lang="ru-RU" dirty="0" err="1"/>
              <a:t>субьектов</a:t>
            </a:r>
            <a:r>
              <a:rPr lang="ru-RU" dirty="0"/>
              <a:t> образовательного процесса – учащихся, учителей и родителей.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поликультурных и многонациональных образовательных организациях России существуют необходимые предпосылки для формирования осознанного межкультурного взаимодействия. Развитие информационных технологий, обеспечивает возможность участия обучающихся в межрегиональных и международных проектах.</a:t>
            </a:r>
          </a:p>
        </p:txBody>
      </p:sp>
    </p:spTree>
    <p:extLst>
      <p:ext uri="{BB962C8B-B14F-4D97-AF65-F5344CB8AC3E}">
        <p14:creationId xmlns:p14="http://schemas.microsoft.com/office/powerpoint/2010/main" val="30739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88640"/>
            <a:ext cx="5770984" cy="25531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Глобальная компетентность</a:t>
            </a:r>
            <a:r>
              <a:rPr lang="ru-RU" sz="2800" b="1" dirty="0">
                <a:solidFill>
                  <a:srgbClr val="FF0000"/>
                </a:solidFill>
              </a:rPr>
              <a:t>	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«многомерная» цель обучения на протяжении всей жизни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66591"/>
            <a:ext cx="4568717" cy="33465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84470" y="4933910"/>
            <a:ext cx="68042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Глобальная </a:t>
            </a:r>
            <a:r>
              <a:rPr lang="ru-RU" sz="2800" b="1" dirty="0">
                <a:solidFill>
                  <a:srgbClr val="FF0000"/>
                </a:solidFill>
              </a:rPr>
              <a:t>компетентность </a:t>
            </a:r>
            <a:r>
              <a:rPr lang="ru-RU" sz="2800" b="1" dirty="0" smtClean="0">
                <a:solidFill>
                  <a:srgbClr val="FF0000"/>
                </a:solidFill>
              </a:rPr>
              <a:t>-специфический </a:t>
            </a:r>
            <a:r>
              <a:rPr lang="ru-RU" sz="2800" b="1" dirty="0">
                <a:solidFill>
                  <a:srgbClr val="FF0000"/>
                </a:solidFill>
              </a:rPr>
              <a:t>обособленный </a:t>
            </a:r>
            <a:r>
              <a:rPr lang="ru-RU" sz="2800" b="1" dirty="0" smtClean="0">
                <a:solidFill>
                  <a:srgbClr val="FF0000"/>
                </a:solidFill>
              </a:rPr>
              <a:t>ценностно-интегративный компонент</a:t>
            </a:r>
            <a:r>
              <a:rPr lang="ru-RU" sz="2800" b="1" dirty="0">
                <a:solidFill>
                  <a:srgbClr val="FF0000"/>
                </a:solidFill>
              </a:rPr>
              <a:t>	</a:t>
            </a:r>
            <a:r>
              <a:rPr lang="ru-RU" sz="2800" b="1" dirty="0" smtClean="0">
                <a:solidFill>
                  <a:srgbClr val="FF0000"/>
                </a:solidFill>
              </a:rPr>
              <a:t>функциональной грамотности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96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6635080" cy="11569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Глобально- компетентная личность-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Глобально </a:t>
            </a:r>
            <a:r>
              <a:rPr lang="ru-RU" dirty="0"/>
              <a:t>компетентная личность способна изучать местные, глобальные проблемы и вопросы межкультурного взаимодействия, </a:t>
            </a:r>
            <a:endParaRPr lang="ru-RU" dirty="0" smtClean="0"/>
          </a:p>
          <a:p>
            <a:r>
              <a:rPr lang="ru-RU" dirty="0" smtClean="0"/>
              <a:t>понимать </a:t>
            </a:r>
            <a:r>
              <a:rPr lang="ru-RU" dirty="0"/>
              <a:t>и оценивать различные точки зрения и мировоззрения, </a:t>
            </a:r>
            <a:endParaRPr lang="ru-RU" dirty="0" smtClean="0"/>
          </a:p>
          <a:p>
            <a:r>
              <a:rPr lang="ru-RU" dirty="0" smtClean="0"/>
              <a:t>успешно </a:t>
            </a:r>
            <a:r>
              <a:rPr lang="ru-RU" dirty="0"/>
              <a:t>и уважительно взаимодействовать с другими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а также действовать ответственно для обеспечения устойчивого развития и коллективного благополучия. </a:t>
            </a:r>
            <a:endParaRPr lang="ru-RU" dirty="0" smtClean="0"/>
          </a:p>
          <a:p>
            <a:r>
              <a:rPr lang="ru-RU" dirty="0" smtClean="0"/>
              <a:t>это многогранная цель обучения на протяжении всей жизни.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1402167" cy="1399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6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5" t="11197" r="18360" b="4615"/>
          <a:stretch/>
        </p:blipFill>
        <p:spPr bwMode="auto">
          <a:xfrm>
            <a:off x="56173" y="19254"/>
            <a:ext cx="9430727" cy="703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97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Почему понятие глобальные </a:t>
            </a:r>
            <a:r>
              <a:rPr lang="ru-RU" b="1" dirty="0" smtClean="0">
                <a:solidFill>
                  <a:srgbClr val="FF0000"/>
                </a:solidFill>
              </a:rPr>
              <a:t>компетенции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стало вызовом </a:t>
            </a:r>
            <a:r>
              <a:rPr lang="ru-RU" b="1" dirty="0">
                <a:solidFill>
                  <a:srgbClr val="FF0000"/>
                </a:solidFill>
              </a:rPr>
              <a:t>для образования</a:t>
            </a:r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3983">
            <a:off x="3477076" y="3073439"/>
            <a:ext cx="5150214" cy="306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60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</a:rPr>
              <a:t>«Глобальные компетенции»  и школа </a:t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должны ответить на вопросы:</a:t>
            </a:r>
            <a:endParaRPr lang="ru-RU" sz="31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В какой степени выпускники школы готовы жить и работать в обществе, в котором проявляется межкультурное разнообразие в условиях глобализации?</a:t>
            </a:r>
          </a:p>
          <a:p>
            <a:pPr lvl="0"/>
            <a:r>
              <a:rPr lang="ru-RU" dirty="0"/>
              <a:t>Как учащиеся воспринимают явления глобального характера, понимают и критически анализируют глобальные проблемы и проблемы взаимодействия культур?</a:t>
            </a:r>
          </a:p>
          <a:p>
            <a:pPr lvl="0"/>
            <a:r>
              <a:rPr lang="ru-RU" dirty="0"/>
              <a:t>Какие подходы к образованию в области разнообразия культур, взаимодействия культур и глобализации используются в школе?</a:t>
            </a:r>
          </a:p>
          <a:p>
            <a:pPr lvl="0"/>
            <a:r>
              <a:rPr lang="ru-RU" dirty="0"/>
              <a:t>Какие подходы используются в школе при обучении детей - представителей разных культур; как формируются глобальные компетенции в этих условиях?</a:t>
            </a:r>
          </a:p>
          <a:p>
            <a:pPr lvl="0"/>
            <a:r>
              <a:rPr lang="ru-RU" dirty="0"/>
              <a:t>Какие подходы используются для организации совместной работы учащихся-представителей разных культур?</a:t>
            </a:r>
          </a:p>
          <a:p>
            <a:pPr lvl="0"/>
            <a:r>
              <a:rPr lang="ru-RU" dirty="0" smtClean="0"/>
              <a:t>Как </a:t>
            </a:r>
            <a:r>
              <a:rPr lang="ru-RU" dirty="0"/>
              <a:t>школа справляется с проблемами гендерных различий и стереотипов?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28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104" y="980728"/>
            <a:ext cx="3178696" cy="4464497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Формируется глобальное образовательное пространство с едиными образовательными ориентирами и появляется возможность целенаправленно использовать эти ориентиры для совершенствования национальных образовательных стандартов, для организации деятельности образовательных учреждений и учителей.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6" t="19658" r="30511" b="9572"/>
          <a:stretch/>
        </p:blipFill>
        <p:spPr bwMode="auto">
          <a:xfrm>
            <a:off x="251520" y="188640"/>
            <a:ext cx="537351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72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Примеры заданий и их оценивание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1" t="18377" r="56186" b="8698"/>
          <a:stretch/>
        </p:blipFill>
        <p:spPr bwMode="auto">
          <a:xfrm>
            <a:off x="539552" y="1484784"/>
            <a:ext cx="3816424" cy="4590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t="17436" r="56367" b="30171"/>
          <a:stretch/>
        </p:blipFill>
        <p:spPr bwMode="auto">
          <a:xfrm>
            <a:off x="4357239" y="2348880"/>
            <a:ext cx="4372454" cy="379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92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3510136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Задание 13.</a:t>
            </a:r>
            <a:r>
              <a:rPr lang="ru-RU" dirty="0"/>
              <a:t> Вашему классу поручили сделать </a:t>
            </a:r>
            <a:r>
              <a:rPr lang="ru-RU" dirty="0" smtClean="0"/>
              <a:t>проект «День Победы» </a:t>
            </a:r>
          </a:p>
          <a:p>
            <a:r>
              <a:rPr lang="ru-RU" dirty="0" smtClean="0"/>
              <a:t>Подумай</a:t>
            </a:r>
            <a:r>
              <a:rPr lang="ru-RU" dirty="0"/>
              <a:t>, о чем будет твой проект (1 балл)</a:t>
            </a:r>
          </a:p>
          <a:p>
            <a:r>
              <a:rPr lang="ru-RU" dirty="0"/>
              <a:t>________________________________________________________________</a:t>
            </a:r>
          </a:p>
          <a:p>
            <a:r>
              <a:rPr lang="ru-RU" dirty="0"/>
              <a:t>Подбери название к своему проекту (1 балл)</a:t>
            </a:r>
          </a:p>
          <a:p>
            <a:r>
              <a:rPr lang="ru-RU" dirty="0"/>
              <a:t> «_______________________________________________________________»</a:t>
            </a:r>
          </a:p>
          <a:p>
            <a:r>
              <a:rPr lang="ru-RU" dirty="0"/>
              <a:t>Составь план  проекта( от 1-4 пунктов)</a:t>
            </a:r>
          </a:p>
          <a:p>
            <a:r>
              <a:rPr lang="ru-RU" dirty="0"/>
              <a:t>Подумай</a:t>
            </a:r>
          </a:p>
          <a:p>
            <a:r>
              <a:rPr lang="ru-RU" dirty="0"/>
              <a:t>«Что будет, если историческое прошлое страны не научит  нас героизму и патриотизму?» </a:t>
            </a:r>
          </a:p>
          <a:p>
            <a:r>
              <a:rPr lang="ru-RU" dirty="0"/>
              <a:t>(3 балла)________________________________________________________</a:t>
            </a:r>
          </a:p>
          <a:p>
            <a:r>
              <a:rPr lang="ru-RU" dirty="0"/>
              <a:t>________________________________________________________________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4" t="19829" r="54525" b="20171"/>
          <a:stretch/>
        </p:blipFill>
        <p:spPr bwMode="auto">
          <a:xfrm>
            <a:off x="4171599" y="671691"/>
            <a:ext cx="4907255" cy="455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25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663</Words>
  <Application>Microsoft Office PowerPoint</Application>
  <PresentationFormat>Экран (4:3)</PresentationFormat>
  <Paragraphs>59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«Глобальные компетенции - современный вызов для образования» </vt:lpstr>
      <vt:lpstr>Презентация PowerPoint</vt:lpstr>
      <vt:lpstr>Глобально- компетентная личность-</vt:lpstr>
      <vt:lpstr>Презентация PowerPoint</vt:lpstr>
      <vt:lpstr>Презентация PowerPoint</vt:lpstr>
      <vt:lpstr> «Глобальные компетенции»  и школа  должны ответить на вопросы:</vt:lpstr>
      <vt:lpstr>Презентация PowerPoint</vt:lpstr>
      <vt:lpstr>Примеры заданий и их оценивание</vt:lpstr>
      <vt:lpstr>Презентация PowerPoint</vt:lpstr>
      <vt:lpstr>Степень овладения выражается  в способности ученика: </vt:lpstr>
      <vt:lpstr>Структура глобальных компетенций </vt:lpstr>
      <vt:lpstr>Формирование глобальных компетенций:</vt:lpstr>
      <vt:lpstr>Формирование глобальных компетентностей на уроках в структуре УУД:</vt:lpstr>
      <vt:lpstr>Презентация PowerPoint</vt:lpstr>
      <vt:lpstr>Задачи, которые предстоит решить педагогическому коллективу</vt:lpstr>
      <vt:lpstr>Глобальные компетенции - современный вызов для образования: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32</cp:revision>
  <dcterms:created xsi:type="dcterms:W3CDTF">2022-01-27T09:05:39Z</dcterms:created>
  <dcterms:modified xsi:type="dcterms:W3CDTF">2022-01-31T06:03:20Z</dcterms:modified>
</cp:coreProperties>
</file>